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23"/>
  </p:notesMasterIdLst>
  <p:handoutMasterIdLst>
    <p:handoutMasterId r:id="rId24"/>
  </p:handoutMasterIdLst>
  <p:sldIdLst>
    <p:sldId id="1882" r:id="rId2"/>
    <p:sldId id="2762" r:id="rId3"/>
    <p:sldId id="2715" r:id="rId4"/>
    <p:sldId id="2784" r:id="rId5"/>
    <p:sldId id="2786" r:id="rId6"/>
    <p:sldId id="2793" r:id="rId7"/>
    <p:sldId id="2785" r:id="rId8"/>
    <p:sldId id="2782" r:id="rId9"/>
    <p:sldId id="2777" r:id="rId10"/>
    <p:sldId id="2608" r:id="rId11"/>
    <p:sldId id="2788" r:id="rId12"/>
    <p:sldId id="2789" r:id="rId13"/>
    <p:sldId id="2794" r:id="rId14"/>
    <p:sldId id="2790" r:id="rId15"/>
    <p:sldId id="2795" r:id="rId16"/>
    <p:sldId id="2796" r:id="rId17"/>
    <p:sldId id="2791" r:id="rId18"/>
    <p:sldId id="2792" r:id="rId19"/>
    <p:sldId id="2797" r:id="rId20"/>
    <p:sldId id="2779" r:id="rId21"/>
    <p:sldId id="2751" r:id="rId22"/>
  </p:sldIdLst>
  <p:sldSz cx="9144000" cy="6858000" type="screen4x3"/>
  <p:notesSz cx="6797675" cy="9926638"/>
  <p:embeddedFontLst>
    <p:embeddedFont>
      <p:font typeface="a옛날사진관3" panose="02020600000000000000" pitchFamily="18" charset="-127"/>
      <p:regular r:id="rId25"/>
    </p:embeddedFont>
    <p:embeddedFont>
      <p:font typeface="a옛날사진관4" panose="02020600000000000000" pitchFamily="18" charset="-127"/>
      <p:regular r:id="rId26"/>
    </p:embeddedFont>
    <p:embeddedFont>
      <p:font typeface="Brush Script MT" panose="03060802040406070304" pitchFamily="66" charset="0"/>
      <p:italic r:id="rId27"/>
    </p:embeddedFont>
    <p:embeddedFont>
      <p:font typeface="Microsoft GothicNeo" panose="020B0500000101010101" pitchFamily="50" charset="-127"/>
      <p:regular r:id="rId28"/>
      <p:bold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Verdana" panose="020B0604030504040204" pitchFamily="34" charset="0"/>
      <p:regular r:id="rId34"/>
      <p:bold r:id="rId35"/>
      <p:italic r:id="rId36"/>
      <p:boldItalic r:id="rId37"/>
    </p:embeddedFont>
    <p:embeddedFont>
      <p:font typeface="맑은 고딕" panose="020B0503020000020004" pitchFamily="50" charset="-127"/>
      <p:regular r:id="rId38"/>
      <p:bold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0019"/>
    <a:srgbClr val="BA8384"/>
    <a:srgbClr val="C55B12"/>
    <a:srgbClr val="AA6565"/>
    <a:srgbClr val="0000FF"/>
    <a:srgbClr val="C0504D"/>
    <a:srgbClr val="FFF8E5"/>
    <a:srgbClr val="F9F9F9"/>
    <a:srgbClr val="EDE2F6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3182" autoAdjust="0"/>
  </p:normalViewPr>
  <p:slideViewPr>
    <p:cSldViewPr snapToGrid="0">
      <p:cViewPr varScale="1">
        <p:scale>
          <a:sx n="85" d="100"/>
          <a:sy n="85" d="100"/>
        </p:scale>
        <p:origin x="11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3B41279-3652-26F6-31CF-4EBFC68B0E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7109B8-F1FF-9292-4F94-E5E27C0A5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8BEC-A8D4-403B-B220-88C8410542F5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1DFE6-5D3E-5680-E059-205248F14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B6CEA2-41C2-21DE-25B2-62FC1A4FD8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25C77-DA1E-4916-9D2A-8E20BB756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95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jfif>
</file>

<file path=ppt/media/image4.png>
</file>

<file path=ppt/media/image5.sv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A8-C6B4-474D-862F-87DAC541B37F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E71FB-57A0-44FE-B46A-C5335C7DF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84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31B47-D0E8-4829-9BA7-DDE585AC23F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6671815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17856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2533757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02284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587236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9199841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46997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4729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3218180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65247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21708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멘토님 혹은 교수님 조언 필요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21572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60016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84215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00172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855045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274557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색감맞추기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195721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67175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45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3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7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내지1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 descr="야외, 하늘, 구름, 나무이(가) 표시된 사진&#10;&#10;자동 생성된 설명">
            <a:extLst>
              <a:ext uri="{FF2B5EF4-FFF2-40B4-BE49-F238E27FC236}">
                <a16:creationId xmlns:a16="http://schemas.microsoft.com/office/drawing/2014/main" id="{A6084415-CF5C-B0D1-DA82-B43FCCB5EB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2" t="26601" b="-1"/>
          <a:stretch/>
        </p:blipFill>
        <p:spPr>
          <a:xfrm>
            <a:off x="0" y="-1"/>
            <a:ext cx="9144000" cy="529359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5E254C-D5E6-4067-A06E-B1686432CC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6126132"/>
            <a:ext cx="1381992" cy="50327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1A8F565A-A7AB-2B42-A4B7-7B8C9597CC61}"/>
              </a:ext>
            </a:extLst>
          </p:cNvPr>
          <p:cNvSpPr/>
          <p:nvPr userDrawn="1"/>
        </p:nvSpPr>
        <p:spPr>
          <a:xfrm>
            <a:off x="0" y="4038600"/>
            <a:ext cx="9144000" cy="1727200"/>
          </a:xfrm>
          <a:prstGeom prst="rect">
            <a:avLst/>
          </a:prstGeom>
          <a:solidFill>
            <a:srgbClr val="7D1416">
              <a:alpha val="5294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Open Sans"/>
              <a:cs typeface="Open Sans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 bwMode="white">
          <a:xfrm>
            <a:off x="457199" y="4097669"/>
            <a:ext cx="5638797" cy="1171376"/>
          </a:xfrm>
        </p:spPr>
        <p:txBody>
          <a:bodyPr anchor="ctr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en-JM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5331655"/>
            <a:ext cx="5638795" cy="403259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cxnSp>
        <p:nvCxnSpPr>
          <p:cNvPr id="13" name="Straight Connector 4"/>
          <p:cNvCxnSpPr/>
          <p:nvPr/>
        </p:nvCxnSpPr>
        <p:spPr bwMode="black">
          <a:xfrm>
            <a:off x="7181882" y="4953486"/>
            <a:ext cx="0" cy="7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2"/>
          <p:cNvCxnSpPr>
            <a:cxnSpLocks/>
          </p:cNvCxnSpPr>
          <p:nvPr/>
        </p:nvCxnSpPr>
        <p:spPr bwMode="black">
          <a:xfrm>
            <a:off x="7173911" y="5302853"/>
            <a:ext cx="1735227" cy="0"/>
          </a:xfrm>
          <a:prstGeom prst="line">
            <a:avLst/>
          </a:prstGeom>
          <a:ln w="952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918A78-AFA1-4EC2-825B-913C8AA38E16}"/>
              </a:ext>
            </a:extLst>
          </p:cNvPr>
          <p:cNvSpPr/>
          <p:nvPr userDrawn="1"/>
        </p:nvSpPr>
        <p:spPr bwMode="black">
          <a:xfrm>
            <a:off x="7253658" y="4986555"/>
            <a:ext cx="1589970" cy="282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고려대학교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7066FE-E348-407F-A905-6EFE4836C822}"/>
              </a:ext>
            </a:extLst>
          </p:cNvPr>
          <p:cNvSpPr/>
          <p:nvPr userDrawn="1"/>
        </p:nvSpPr>
        <p:spPr bwMode="black">
          <a:xfrm>
            <a:off x="7253658" y="5342288"/>
            <a:ext cx="1589970" cy="3312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인공지능사이버보안학과</a:t>
            </a:r>
          </a:p>
        </p:txBody>
      </p:sp>
    </p:spTree>
    <p:extLst>
      <p:ext uri="{BB962C8B-B14F-4D97-AF65-F5344CB8AC3E}">
        <p14:creationId xmlns:p14="http://schemas.microsoft.com/office/powerpoint/2010/main" val="1734670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">
    <p:bg>
      <p:bgPr>
        <a:solidFill>
          <a:schemeClr val="bg1">
            <a:lumMod val="8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/>
          <p:cNvSpPr/>
          <p:nvPr userDrawn="1"/>
        </p:nvSpPr>
        <p:spPr>
          <a:xfrm>
            <a:off x="0" y="1744068"/>
            <a:ext cx="3124200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latin typeface="Open Sans"/>
              <a:cs typeface="Open Sans"/>
            </a:endParaRPr>
          </a:p>
        </p:txBody>
      </p:sp>
      <p:sp>
        <p:nvSpPr>
          <p:cNvPr id="9" name="제목 7">
            <a:extLst>
              <a:ext uri="{FF2B5EF4-FFF2-40B4-BE49-F238E27FC236}">
                <a16:creationId xmlns:a16="http://schemas.microsoft.com/office/drawing/2014/main" id="{A6322BEC-7D70-4A27-8AF1-31248748B810}"/>
              </a:ext>
            </a:extLst>
          </p:cNvPr>
          <p:cNvSpPr txBox="1">
            <a:spLocks/>
          </p:cNvSpPr>
          <p:nvPr userDrawn="1"/>
        </p:nvSpPr>
        <p:spPr bwMode="gray">
          <a:xfrm>
            <a:off x="533400" y="787401"/>
            <a:ext cx="2727000" cy="1100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US" altLang="ko-KR" sz="36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34" charset="-127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CONTENTS</a:t>
            </a:r>
          </a:p>
        </p:txBody>
      </p:sp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8B82F30D-01B2-4ADB-9DD0-1CC07ADE17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3962400" y="990600"/>
            <a:ext cx="4724400" cy="4876800"/>
          </a:xfrm>
        </p:spPr>
        <p:txBody>
          <a:bodyPr anchor="ctr">
            <a:normAutofit/>
          </a:bodyPr>
          <a:lstStyle>
            <a:lvl1pPr marL="431990" indent="-431990"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431990" indent="0">
              <a:buFontTx/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2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382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슬라이드 (이중제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268409" y="229472"/>
            <a:ext cx="8607185" cy="696000"/>
          </a:xfrm>
          <a:prstGeom prst="rect">
            <a:avLst/>
          </a:prstGeom>
        </p:spPr>
        <p:txBody>
          <a:bodyPr vert="horz" lIns="90000" tIns="36000" rIns="91440" bIns="36000" rtlCol="0" anchor="ctr">
            <a:normAutofit/>
          </a:bodyPr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텍스트 스타일 편집</a:t>
            </a:r>
            <a:endParaRPr lang="en-JM"/>
          </a:p>
        </p:txBody>
      </p:sp>
      <p:cxnSp>
        <p:nvCxnSpPr>
          <p:cNvPr id="5" name="직선 연결선 23">
            <a:extLst>
              <a:ext uri="{FF2B5EF4-FFF2-40B4-BE49-F238E27FC236}">
                <a16:creationId xmlns:a16="http://schemas.microsoft.com/office/drawing/2014/main" id="{777CB467-FC56-0847-BD53-F1A199E190E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60000" y="928305"/>
            <a:ext cx="842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CE4B95B-C8BA-D047-AD36-98F364D3473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5559" y="1140412"/>
            <a:ext cx="8492884" cy="5327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>
              <a:lnSpc>
                <a:spcPct val="110000"/>
              </a:lnSpc>
              <a:buSzPct val="10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>
              <a:buFont typeface="Arial" panose="020B0604020202020204" pitchFamily="34" charset="0"/>
              <a:buChar char="□"/>
              <a:defRPr sz="1200" b="0">
                <a:solidFill>
                  <a:schemeClr val="tx1"/>
                </a:solidFill>
                <a:latin typeface="+mn-ea"/>
                <a:ea typeface="+mn-ea"/>
              </a:defRPr>
            </a:lvl2pPr>
            <a:lvl3pPr marL="541325" indent="-182558"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15945" indent="-174621">
              <a:buFont typeface="Verdana" panose="020B0604030504040204" pitchFamily="34" charset="0"/>
              <a:buChar char="-"/>
              <a:defRPr sz="105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  <a:lvl6pPr marL="1072773" indent="-228594">
              <a:buFont typeface=".AppleSystemUIFont" charset="-120"/>
              <a:buChar char="-"/>
              <a:defRPr sz="1000">
                <a:solidFill>
                  <a:schemeClr val="tx1"/>
                </a:solidFill>
              </a:defRPr>
            </a:lvl6pPr>
            <a:lvl7pPr marL="1171771">
              <a:defRPr sz="1000"/>
            </a:lvl7pPr>
            <a:lvl8pPr marL="1367966" indent="-228594">
              <a:buFont typeface="Verdana" panose="020B0604030504040204" pitchFamily="34" charset="0"/>
              <a:buChar char="-"/>
              <a:defRPr sz="1000"/>
            </a:lvl8pPr>
          </a:lstStyle>
          <a:p>
            <a:pPr lvl="0"/>
            <a:r>
              <a:rPr lang="ko-KR" altLang="en-US"/>
              <a:t>마스터 텍스트 스타일을 편집합니다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  <a:endParaRPr lang="en-US" altLang="ko-KR"/>
          </a:p>
          <a:p>
            <a:pPr lvl="2"/>
            <a:r>
              <a:rPr lang="ko-KR" altLang="en-US"/>
              <a:t>셋째 수준</a:t>
            </a:r>
            <a:endParaRPr lang="en-US" altLang="ko-KR"/>
          </a:p>
          <a:p>
            <a:pPr lvl="3"/>
            <a:r>
              <a:rPr lang="ko-KR" altLang="en-US"/>
              <a:t>넷째 수준</a:t>
            </a:r>
            <a:endParaRPr lang="en-US" altLang="ko-KR"/>
          </a:p>
          <a:p>
            <a:pPr lvl="4"/>
            <a:r>
              <a:rPr lang="ko-KR" altLang="en-US"/>
              <a:t>다섯째 수준</a:t>
            </a:r>
            <a:endParaRPr lang="en-US" altLang="ko-KR"/>
          </a:p>
          <a:p>
            <a:pPr lvl="5"/>
            <a:r>
              <a:rPr lang="ko-KR" altLang="en-US"/>
              <a:t>여섯째 수준</a:t>
            </a:r>
            <a:endParaRPr lang="en-US" altLang="ko-KR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12588D-33EC-4ADB-B8CC-2DDD2DC196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68409" y="71967"/>
            <a:ext cx="4227385" cy="288000"/>
          </a:xfrm>
        </p:spPr>
        <p:txBody>
          <a:bodyPr lIns="108000">
            <a:noAutofit/>
          </a:bodyPr>
          <a:lstStyle>
            <a:lvl1pPr marL="0" indent="0">
              <a:buNone/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내지1.png">
            <a:extLst>
              <a:ext uri="{FF2B5EF4-FFF2-40B4-BE49-F238E27FC236}">
                <a16:creationId xmlns:a16="http://schemas.microsoft.com/office/drawing/2014/main" id="{5FDF338F-2784-4DE1-9C76-1BB37EE66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1800">
              <a:solidFill>
                <a:srgbClr val="F34F57"/>
              </a:solidFill>
              <a:latin typeface="Calibri"/>
            </a:endParaRPr>
          </a:p>
        </p:txBody>
      </p:sp>
      <p:cxnSp>
        <p:nvCxnSpPr>
          <p:cNvPr id="8" name="직선 연결선 5">
            <a:extLst>
              <a:ext uri="{FF2B5EF4-FFF2-40B4-BE49-F238E27FC236}">
                <a16:creationId xmlns:a16="http://schemas.microsoft.com/office/drawing/2014/main" id="{8A82B206-5903-0B4B-832E-3C6D0827AE6E}"/>
              </a:ext>
            </a:extLst>
          </p:cNvPr>
          <p:cNvCxnSpPr>
            <a:cxnSpLocks/>
          </p:cNvCxnSpPr>
          <p:nvPr userDrawn="1"/>
        </p:nvCxnSpPr>
        <p:spPr bwMode="white">
          <a:xfrm>
            <a:off x="3048000" y="3733800"/>
            <a:ext cx="3132000" cy="0"/>
          </a:xfrm>
          <a:prstGeom prst="line">
            <a:avLst/>
          </a:prstGeom>
          <a:ln w="1524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E377365C-8323-4554-B5AE-19D48879FE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55" y="5058426"/>
            <a:ext cx="1442291" cy="62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41614"/>
      </p:ext>
    </p:extLst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1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40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97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2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8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6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9">
            <a:extLst>
              <a:ext uri="{FF2B5EF4-FFF2-40B4-BE49-F238E27FC236}">
                <a16:creationId xmlns:a16="http://schemas.microsoft.com/office/drawing/2014/main" id="{3D70842F-E3DB-4323-A219-6428F4FA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4109422"/>
            <a:ext cx="7199441" cy="1108037"/>
          </a:xfrm>
        </p:spPr>
        <p:txBody>
          <a:bodyPr>
            <a:normAutofit/>
          </a:bodyPr>
          <a:lstStyle/>
          <a:p>
            <a:r>
              <a:rPr lang="ko-KR" altLang="en-US" dirty="0"/>
              <a:t>제어망의 서버</a:t>
            </a:r>
            <a:r>
              <a:rPr lang="en-US" altLang="ko-KR" dirty="0"/>
              <a:t>,PC </a:t>
            </a:r>
            <a:r>
              <a:rPr lang="ko-KR" altLang="en-US" dirty="0"/>
              <a:t>등 </a:t>
            </a:r>
            <a:r>
              <a:rPr lang="en-US" altLang="ko-KR" dirty="0"/>
              <a:t>OS</a:t>
            </a:r>
            <a:r>
              <a:rPr lang="ko-KR" altLang="en-US" dirty="0"/>
              <a:t>로 구동되는 </a:t>
            </a:r>
            <a:r>
              <a:rPr lang="en-US" altLang="ko-KR" dirty="0"/>
              <a:t>IT </a:t>
            </a:r>
            <a:r>
              <a:rPr lang="ko-KR" altLang="en-US" dirty="0"/>
              <a:t>기기의 보안 취약점 점검을 자동화 할 수 있는 기술 개발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D90D336-484D-40DB-A49F-F34205F90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9937" y="5368068"/>
            <a:ext cx="5192674" cy="362261"/>
          </a:xfrm>
        </p:spPr>
        <p:txBody>
          <a:bodyPr>
            <a:noAutofit/>
          </a:bodyPr>
          <a:lstStyle/>
          <a:p>
            <a:r>
              <a:rPr lang="ko-KR" altLang="en-US" sz="1600" dirty="0"/>
              <a:t>중간 발표</a:t>
            </a:r>
            <a:endParaRPr lang="ko-KR" sz="1600" dirty="0"/>
          </a:p>
        </p:txBody>
      </p:sp>
    </p:spTree>
    <p:extLst>
      <p:ext uri="{BB962C8B-B14F-4D97-AF65-F5344CB8AC3E}">
        <p14:creationId xmlns:p14="http://schemas.microsoft.com/office/powerpoint/2010/main" val="3854643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88724A3-6D09-3DC3-2335-0A4A84FF2FCF}"/>
              </a:ext>
            </a:extLst>
          </p:cNvPr>
          <p:cNvGrpSpPr/>
          <p:nvPr/>
        </p:nvGrpSpPr>
        <p:grpSpPr>
          <a:xfrm>
            <a:off x="1920325" y="2278807"/>
            <a:ext cx="6804754" cy="230635"/>
            <a:chOff x="1863177" y="1092200"/>
            <a:chExt cx="8003292" cy="307513"/>
          </a:xfrm>
          <a:solidFill>
            <a:srgbClr val="0B508A"/>
          </a:solidFill>
        </p:grpSpPr>
        <p:sp>
          <p:nvSpPr>
            <p:cNvPr id="53" name="갈매기형 수장 2">
              <a:extLst>
                <a:ext uri="{FF2B5EF4-FFF2-40B4-BE49-F238E27FC236}">
                  <a16:creationId xmlns:a16="http://schemas.microsoft.com/office/drawing/2014/main" id="{0BFA7F0C-0B04-DE8F-E24D-9DE29A636482}"/>
                </a:ext>
              </a:extLst>
            </p:cNvPr>
            <p:cNvSpPr/>
            <p:nvPr/>
          </p:nvSpPr>
          <p:spPr>
            <a:xfrm>
              <a:off x="1863177" y="1092200"/>
              <a:ext cx="209558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3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4" name="갈매기형 수장 3">
              <a:extLst>
                <a:ext uri="{FF2B5EF4-FFF2-40B4-BE49-F238E27FC236}">
                  <a16:creationId xmlns:a16="http://schemas.microsoft.com/office/drawing/2014/main" id="{460680DF-B493-F21A-A71B-D3DB948BE3A4}"/>
                </a:ext>
              </a:extLst>
            </p:cNvPr>
            <p:cNvSpPr/>
            <p:nvPr/>
          </p:nvSpPr>
          <p:spPr>
            <a:xfrm>
              <a:off x="4094130" y="1092200"/>
              <a:ext cx="2273302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4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5" name="갈매기형 수장 4">
              <a:extLst>
                <a:ext uri="{FF2B5EF4-FFF2-40B4-BE49-F238E27FC236}">
                  <a16:creationId xmlns:a16="http://schemas.microsoft.com/office/drawing/2014/main" id="{5FB6A4E1-3608-8A2B-10AF-12A8CD4F65E0}"/>
                </a:ext>
              </a:extLst>
            </p:cNvPr>
            <p:cNvSpPr/>
            <p:nvPr/>
          </p:nvSpPr>
          <p:spPr>
            <a:xfrm>
              <a:off x="6502798" y="1092200"/>
              <a:ext cx="2095588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5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6" name="갈매기형 수장 5">
              <a:extLst>
                <a:ext uri="{FF2B5EF4-FFF2-40B4-BE49-F238E27FC236}">
                  <a16:creationId xmlns:a16="http://schemas.microsoft.com/office/drawing/2014/main" id="{6C7B1082-BC24-5450-0100-A5FF298D77FB}"/>
                </a:ext>
              </a:extLst>
            </p:cNvPr>
            <p:cNvSpPr/>
            <p:nvPr/>
          </p:nvSpPr>
          <p:spPr>
            <a:xfrm>
              <a:off x="8733752" y="1092200"/>
              <a:ext cx="113271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6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2E5F6EB-65FA-86BF-0411-99036ACEDFC4}"/>
              </a:ext>
            </a:extLst>
          </p:cNvPr>
          <p:cNvGrpSpPr/>
          <p:nvPr/>
        </p:nvGrpSpPr>
        <p:grpSpPr>
          <a:xfrm>
            <a:off x="741084" y="2269224"/>
            <a:ext cx="932881" cy="3683026"/>
            <a:chOff x="832724" y="1404509"/>
            <a:chExt cx="1243841" cy="491070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66345E2-FD4B-151E-5A73-221827E878C6}"/>
                </a:ext>
              </a:extLst>
            </p:cNvPr>
            <p:cNvSpPr/>
            <p:nvPr/>
          </p:nvSpPr>
          <p:spPr>
            <a:xfrm>
              <a:off x="832724" y="5285792"/>
              <a:ext cx="1243841" cy="1029418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산출물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C6F9A2E-6833-85F4-636E-8461439E7F22}"/>
                </a:ext>
              </a:extLst>
            </p:cNvPr>
            <p:cNvSpPr/>
            <p:nvPr/>
          </p:nvSpPr>
          <p:spPr>
            <a:xfrm>
              <a:off x="832724" y="2447982"/>
              <a:ext cx="1243841" cy="2700820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세부</a:t>
              </a:r>
              <a:endParaRPr lang="en-US" altLang="ko-KR" sz="135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단계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F4373B8-C923-6D93-DE8B-CEF8AF3D506B}"/>
                </a:ext>
              </a:extLst>
            </p:cNvPr>
            <p:cNvSpPr/>
            <p:nvPr/>
          </p:nvSpPr>
          <p:spPr>
            <a:xfrm>
              <a:off x="844117" y="1404509"/>
              <a:ext cx="1232448" cy="352196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일 정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1E27BA0-5E40-0C3C-B9D4-7718A110D7CA}"/>
                </a:ext>
              </a:extLst>
            </p:cNvPr>
            <p:cNvSpPr/>
            <p:nvPr/>
          </p:nvSpPr>
          <p:spPr>
            <a:xfrm>
              <a:off x="832724" y="1941748"/>
              <a:ext cx="1243841" cy="378864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 계</a:t>
              </a:r>
            </a:p>
          </p:txBody>
        </p:sp>
      </p:grp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A64EF9E2-34B6-1697-CB03-9A7EEF26F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010665"/>
              </p:ext>
            </p:extLst>
          </p:nvPr>
        </p:nvGraphicFramePr>
        <p:xfrm>
          <a:off x="1943704" y="4440082"/>
          <a:ext cx="6783359" cy="63736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783359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606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프로젝트 진행 중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376727"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주차별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진행사항 보고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기술문서 작성 및 공유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프로젝트 일정표 업데이트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멘토링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C3157956-CF76-3BF9-FD28-C19DCEABC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759614"/>
              </p:ext>
            </p:extLst>
          </p:nvPr>
        </p:nvGraphicFramePr>
        <p:xfrm>
          <a:off x="1943705" y="3055501"/>
          <a:ext cx="2435950" cy="13136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35950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42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사전 조사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39407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요구 사항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조사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개발 환경 설계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업무 분장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E5E135D0-1076-1D2B-D6D1-0AAA2A56F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107088"/>
              </p:ext>
            </p:extLst>
          </p:nvPr>
        </p:nvGraphicFramePr>
        <p:xfrm>
          <a:off x="4521393" y="3051829"/>
          <a:ext cx="1721394" cy="131729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72139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작성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3540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스크립트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(XML)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 DB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설계 및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모듈과 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연결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27BCC5B5-3490-FA29-B6AE-AD4B1E00A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675960"/>
              </p:ext>
            </p:extLst>
          </p:nvPr>
        </p:nvGraphicFramePr>
        <p:xfrm>
          <a:off x="6350799" y="3051829"/>
          <a:ext cx="2376264" cy="131729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1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테스트 및 최적화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5864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동작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점검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자원 사용 최적화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사용 매뉴얼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최종 보고서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sp>
        <p:nvSpPr>
          <p:cNvPr id="68" name="사각형: 둥근 모서리 3">
            <a:extLst>
              <a:ext uri="{FF2B5EF4-FFF2-40B4-BE49-F238E27FC236}">
                <a16:creationId xmlns:a16="http://schemas.microsoft.com/office/drawing/2014/main" id="{830BB719-3C69-048B-669B-3A80E3E77B17}"/>
              </a:ext>
            </a:extLst>
          </p:cNvPr>
          <p:cNvSpPr/>
          <p:nvPr/>
        </p:nvSpPr>
        <p:spPr>
          <a:xfrm>
            <a:off x="1916311" y="2672153"/>
            <a:ext cx="2463344" cy="264834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조사 및 설계</a:t>
            </a:r>
          </a:p>
        </p:txBody>
      </p:sp>
      <p:sp>
        <p:nvSpPr>
          <p:cNvPr id="69" name="사각형: 둥근 모서리 30">
            <a:extLst>
              <a:ext uri="{FF2B5EF4-FFF2-40B4-BE49-F238E27FC236}">
                <a16:creationId xmlns:a16="http://schemas.microsoft.com/office/drawing/2014/main" id="{C3F4567E-651E-301E-4DAB-069592A9A880}"/>
              </a:ext>
            </a:extLst>
          </p:cNvPr>
          <p:cNvSpPr/>
          <p:nvPr/>
        </p:nvSpPr>
        <p:spPr>
          <a:xfrm>
            <a:off x="4521393" y="2657884"/>
            <a:ext cx="2597419" cy="283500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 및 테스트</a:t>
            </a:r>
          </a:p>
        </p:txBody>
      </p:sp>
      <p:sp>
        <p:nvSpPr>
          <p:cNvPr id="70" name="사각형: 둥근 모서리 31">
            <a:extLst>
              <a:ext uri="{FF2B5EF4-FFF2-40B4-BE49-F238E27FC236}">
                <a16:creationId xmlns:a16="http://schemas.microsoft.com/office/drawing/2014/main" id="{0FD0A76A-4AB2-DD51-A5C9-ADD3F0C50855}"/>
              </a:ext>
            </a:extLst>
          </p:cNvPr>
          <p:cNvSpPr/>
          <p:nvPr/>
        </p:nvSpPr>
        <p:spPr>
          <a:xfrm>
            <a:off x="7260550" y="2669090"/>
            <a:ext cx="1439120" cy="269422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마무리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C7C4D0C-5B80-D040-B997-E63EE756417B}"/>
              </a:ext>
            </a:extLst>
          </p:cNvPr>
          <p:cNvSpPr/>
          <p:nvPr/>
        </p:nvSpPr>
        <p:spPr>
          <a:xfrm>
            <a:off x="1941719" y="5190136"/>
            <a:ext cx="6783359" cy="76211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보안 취약점 자동 점검 프로그램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사용 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최종 보고서 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A17C71-9CF4-1631-7523-5CDCA40E911B}"/>
              </a:ext>
            </a:extLst>
          </p:cNvPr>
          <p:cNvSpPr txBox="1"/>
          <p:nvPr/>
        </p:nvSpPr>
        <p:spPr>
          <a:xfrm>
            <a:off x="476110" y="1873199"/>
            <a:ext cx="1946408" cy="332006"/>
          </a:xfrm>
          <a:prstGeom prst="roundRect">
            <a:avLst/>
          </a:prstGeom>
          <a:solidFill>
            <a:srgbClr val="7C0019"/>
          </a:solidFill>
        </p:spPr>
        <p:txBody>
          <a:bodyPr wrap="squar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캡틴오와 선원들</a:t>
            </a:r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35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로드맵</a:t>
            </a:r>
            <a:endParaRPr lang="ko-KR" altLang="en-US" sz="135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35FC14A-5CE0-F6A9-53F7-007D3F98F533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방향성 로드맵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1859962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95114" y="2496989"/>
            <a:ext cx="2525659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2550080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 List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1749398" y="4233004"/>
            <a:ext cx="1032190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5255739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525574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5095182" y="3544780"/>
            <a:ext cx="1297257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517340" y="3544780"/>
            <a:ext cx="1612135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5095182" y="4410930"/>
            <a:ext cx="1780414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3431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4645A85-6BF8-770E-5BDE-D7655058FDB4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5E326ED-A016-A442-6FDA-602B51851FD0}"/>
              </a:ext>
            </a:extLst>
          </p:cNvPr>
          <p:cNvSpPr/>
          <p:nvPr/>
        </p:nvSpPr>
        <p:spPr>
          <a:xfrm>
            <a:off x="2856471" y="4241876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일부 화면 구현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E42B67E-62EB-C6AC-D474-EF2FFA9FE3C5}"/>
              </a:ext>
            </a:extLst>
          </p:cNvPr>
          <p:cNvSpPr/>
          <p:nvPr/>
        </p:nvSpPr>
        <p:spPr>
          <a:xfrm>
            <a:off x="3474549" y="4664893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연동</a:t>
            </a:r>
          </a:p>
        </p:txBody>
      </p:sp>
    </p:spTree>
    <p:extLst>
      <p:ext uri="{BB962C8B-B14F-4D97-AF65-F5344CB8AC3E}">
        <p14:creationId xmlns:p14="http://schemas.microsoft.com/office/powerpoint/2010/main" val="153239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문서를 확인하여 어떠한 유형이 있는지 파악하고 스크립트 파일을 어떻게 작성할지 설계하였다고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16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스크립트 설계된 내용과 해당 방식을 사용할 때 장단점을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512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어떠한 함수들이 필요할지 생각하고 해당 함수들을 설계 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08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핵심 코드만 미리 구현하고 자잘한 부분은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연계하여 다듬어 나갈 예정이라는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87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스니펫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Flow Chart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통해서 전체적으로 코드를 확인할 수 있게 작성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345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PyQT5 DB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사용한다고 말하고 사용하는 이유에 대한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 특성상 짧은 기간안에 여태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만들려고 하면 담당 팀원이 이전 팀플에서 사용했던 </a:t>
            </a:r>
            <a:r>
              <a:rPr lang="en-US" altLang="ko-KR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가벼운 점검 모듈을 작성하기 위해서는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MongoDB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MySQL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보다 더 가벼운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 판단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필요한 화면을 와이어 프레임으로 작성 하여 피드백 후 필요한 화면 작성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똑같이 관계도를 작성하여 피드백 후 결정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09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상세 설계서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앞서 설명 한 내용을 바탕으로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설계서를 작성하였다고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4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일정표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엑셀 파일로 작성한 프로젝트 진행 상황을 보여주면서 해당 방식으로 진행하고 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8863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D9F81037-AA9A-6AAA-727A-2644DE17DA05}"/>
              </a:ext>
            </a:extLst>
          </p:cNvPr>
          <p:cNvSpPr txBox="1">
            <a:spLocks/>
          </p:cNvSpPr>
          <p:nvPr/>
        </p:nvSpPr>
        <p:spPr bwMode="gray">
          <a:xfrm>
            <a:off x="4572000" y="2814968"/>
            <a:ext cx="5996536" cy="3859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431990" indent="-431990" algn="l" defTabSz="914400" rtl="0" eaLnBrk="1" latinLnBrk="1" hangingPunct="1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3199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5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53735"/>
              </a:buClr>
            </a:pPr>
            <a:r>
              <a:rPr kumimoji="1" lang="ko-KR" altLang="en-US" sz="1700" dirty="0" err="1"/>
              <a:t>팀소개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주제 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일정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내용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결론</a:t>
            </a:r>
            <a:endParaRPr kumimoji="1" lang="en-US" altLang="ko-KR" sz="1700" dirty="0"/>
          </a:p>
        </p:txBody>
      </p:sp>
    </p:spTree>
    <p:extLst>
      <p:ext uri="{BB962C8B-B14F-4D97-AF65-F5344CB8AC3E}">
        <p14:creationId xmlns:p14="http://schemas.microsoft.com/office/powerpoint/2010/main" val="3566269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결론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9657927-BC24-DCBE-1989-F681910ABF3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결론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작성된 부분까지 시연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추후 나머지 부분에 대한 구현을 수행하고 프로그램 테스트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사용설명서 작성으로 마무리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할것이라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장치에 대한 규제 점검 자동화는 여태까지 윈도우와 리눅스로 작성해본 경험을 토대로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규제 지침 파악 후 자동화가 가능할지 문서 형태로 향후 연구로 남길 예정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304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024C61-6588-4442-BAF6-2B8C1E840B52}"/>
              </a:ext>
            </a:extLst>
          </p:cNvPr>
          <p:cNvSpPr txBox="1"/>
          <p:nvPr/>
        </p:nvSpPr>
        <p:spPr bwMode="white">
          <a:xfrm>
            <a:off x="2362200" y="2658070"/>
            <a:ext cx="441960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Thank you</a:t>
            </a:r>
            <a:endParaRPr lang="ko-KR" altLang="en-US" sz="6000">
              <a:solidFill>
                <a:schemeClr val="bg1"/>
              </a:solidFill>
              <a:latin typeface="Brush Script MT" panose="03060802040406070304" pitchFamily="66" charset="-122"/>
              <a:ea typeface="+mj-ea"/>
              <a:cs typeface="Brush Script MT" panose="030608020404060703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9648719"/>
      </p:ext>
    </p:extLst>
  </p:cSld>
  <p:clrMapOvr>
    <a:masterClrMapping/>
  </p:clrMapOvr>
  <p:transition spd="slow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팀 소개</a:t>
            </a: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78F2F6D4-DC8B-7D91-FFCE-7075949C5990}"/>
              </a:ext>
            </a:extLst>
          </p:cNvPr>
          <p:cNvSpPr/>
          <p:nvPr/>
        </p:nvSpPr>
        <p:spPr>
          <a:xfrm>
            <a:off x="1752082" y="1416846"/>
            <a:ext cx="5626301" cy="1940492"/>
          </a:xfrm>
          <a:prstGeom prst="roundRect">
            <a:avLst>
              <a:gd name="adj" fmla="val 13324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AF704C5-5ECF-6502-657C-563A7EF37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654366"/>
              </p:ext>
            </p:extLst>
          </p:nvPr>
        </p:nvGraphicFramePr>
        <p:xfrm>
          <a:off x="2833764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교수님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조금환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교수님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sp>
        <p:nvSpPr>
          <p:cNvPr id="16" name="모서리가 둥근 직사각형 10">
            <a:extLst>
              <a:ext uri="{FF2B5EF4-FFF2-40B4-BE49-F238E27FC236}">
                <a16:creationId xmlns:a16="http://schemas.microsoft.com/office/drawing/2014/main" id="{A0D7FBC2-8060-D9A9-2EDE-6E12472B14CC}"/>
              </a:ext>
            </a:extLst>
          </p:cNvPr>
          <p:cNvSpPr/>
          <p:nvPr/>
        </p:nvSpPr>
        <p:spPr>
          <a:xfrm>
            <a:off x="70338" y="3427309"/>
            <a:ext cx="9003324" cy="2368083"/>
          </a:xfrm>
          <a:prstGeom prst="roundRect">
            <a:avLst>
              <a:gd name="adj" fmla="val 12362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9FE7AB0-A155-2565-D70B-DDDA83F996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24" y="3649170"/>
            <a:ext cx="768846" cy="1069448"/>
          </a:xfrm>
          <a:prstGeom prst="rect">
            <a:avLst/>
          </a:prstGeom>
        </p:spPr>
      </p:pic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E07B89F8-82D6-DF01-8261-2D4727A0B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21944"/>
              </p:ext>
            </p:extLst>
          </p:nvPr>
        </p:nvGraphicFramePr>
        <p:xfrm>
          <a:off x="4760443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멘토님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심영복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대표님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3589C952-320F-B81C-5F2D-13E5FC15E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042172"/>
              </p:ext>
            </p:extLst>
          </p:nvPr>
        </p:nvGraphicFramePr>
        <p:xfrm>
          <a:off x="443673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오병윤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3790A499-A637-183D-F5C6-36C692C63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624596"/>
              </p:ext>
            </p:extLst>
          </p:nvPr>
        </p:nvGraphicFramePr>
        <p:xfrm>
          <a:off x="1860619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김연수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D70D4D71-8295-2814-F4F9-ADE374D2D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39794"/>
              </p:ext>
            </p:extLst>
          </p:nvPr>
        </p:nvGraphicFramePr>
        <p:xfrm>
          <a:off x="3277565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이도현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117C5112-2848-B39D-A8D1-97B8FF3EB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623619"/>
              </p:ext>
            </p:extLst>
          </p:nvPr>
        </p:nvGraphicFramePr>
        <p:xfrm>
          <a:off x="4694511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최정민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C7A4C22D-CDF6-9AA7-4293-F01CC86D1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432711"/>
              </p:ext>
            </p:extLst>
          </p:nvPr>
        </p:nvGraphicFramePr>
        <p:xfrm>
          <a:off x="6111202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김건희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D0C0372D-0028-C24E-3246-42960BE08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466665"/>
              </p:ext>
            </p:extLst>
          </p:nvPr>
        </p:nvGraphicFramePr>
        <p:xfrm>
          <a:off x="7528148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조유빈</a:t>
                      </a:r>
                      <a:endParaRPr lang="ko-KR" altLang="en-US" sz="1100" b="1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6ACFB91-3208-0FE2-7282-66AA4B195325}"/>
              </a:ext>
            </a:extLst>
          </p:cNvPr>
          <p:cNvSpPr txBox="1">
            <a:spLocks/>
          </p:cNvSpPr>
          <p:nvPr/>
        </p:nvSpPr>
        <p:spPr>
          <a:xfrm>
            <a:off x="3689585" y="1012793"/>
            <a:ext cx="1751294" cy="44108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캡틴오와 선원들</a:t>
            </a:r>
          </a:p>
        </p:txBody>
      </p:sp>
      <p:pic>
        <p:nvPicPr>
          <p:cNvPr id="44" name="그림 43" descr="사람, 인간의 얼굴, 목, 턱이(가) 표시된 사진&#10;&#10;자동 생성된 설명">
            <a:extLst>
              <a:ext uri="{FF2B5EF4-FFF2-40B4-BE49-F238E27FC236}">
                <a16:creationId xmlns:a16="http://schemas.microsoft.com/office/drawing/2014/main" id="{BD5A807E-50AA-C39E-388E-57206CBA8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693" y="3649170"/>
            <a:ext cx="770400" cy="1069200"/>
          </a:xfrm>
          <a:prstGeom prst="rect">
            <a:avLst/>
          </a:prstGeom>
        </p:spPr>
      </p:pic>
      <p:pic>
        <p:nvPicPr>
          <p:cNvPr id="4" name="그림 3" descr="인간의 얼굴, 사람, 입술, 인물사진이(가) 표시된 사진&#10;&#10;자동 생성된 설명">
            <a:extLst>
              <a:ext uri="{FF2B5EF4-FFF2-40B4-BE49-F238E27FC236}">
                <a16:creationId xmlns:a16="http://schemas.microsoft.com/office/drawing/2014/main" id="{7D9F09C0-7013-BE51-D060-DCC8816462C1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76" y="3649170"/>
            <a:ext cx="842400" cy="1069200"/>
          </a:xfrm>
          <a:prstGeom prst="rect">
            <a:avLst/>
          </a:prstGeom>
        </p:spPr>
      </p:pic>
      <p:pic>
        <p:nvPicPr>
          <p:cNvPr id="6" name="그림 5" descr="인간의 얼굴, 사람, 의류, 입술이(가) 표시된 사진&#10;&#10;자동 생성된 설명">
            <a:extLst>
              <a:ext uri="{FF2B5EF4-FFF2-40B4-BE49-F238E27FC236}">
                <a16:creationId xmlns:a16="http://schemas.microsoft.com/office/drawing/2014/main" id="{FF7505D2-ED10-ECE2-39B4-022095BA014A}"/>
              </a:ext>
            </a:extLst>
          </p:cNvPr>
          <p:cNvPicPr preferRelativeResize="0"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222" y="3651986"/>
            <a:ext cx="842400" cy="1069200"/>
          </a:xfrm>
          <a:prstGeom prst="rect">
            <a:avLst/>
          </a:prstGeom>
        </p:spPr>
      </p:pic>
      <p:pic>
        <p:nvPicPr>
          <p:cNvPr id="5" name="그림 4" descr="인간의 얼굴, 사람, 인물사진, 턱이(가) 표시된 사진&#10;&#10;자동 생성된 설명">
            <a:extLst>
              <a:ext uri="{FF2B5EF4-FFF2-40B4-BE49-F238E27FC236}">
                <a16:creationId xmlns:a16="http://schemas.microsoft.com/office/drawing/2014/main" id="{892E73AE-6842-80AD-62AC-146207AE515B}"/>
              </a:ext>
            </a:extLst>
          </p:cNvPr>
          <p:cNvPicPr preferRelativeResize="0"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639" y="3649170"/>
            <a:ext cx="842400" cy="1069200"/>
          </a:xfrm>
          <a:prstGeom prst="rect">
            <a:avLst/>
          </a:prstGeom>
        </p:spPr>
      </p:pic>
      <p:pic>
        <p:nvPicPr>
          <p:cNvPr id="9" name="그림 8" descr="의류, 하늘, 사람, 야외이(가) 표시된 사진&#10;&#10;자동 생성된 설명">
            <a:extLst>
              <a:ext uri="{FF2B5EF4-FFF2-40B4-BE49-F238E27FC236}">
                <a16:creationId xmlns:a16="http://schemas.microsoft.com/office/drawing/2014/main" id="{527D99D6-55B9-B965-32E9-FDE0BFFAF4F3}"/>
              </a:ext>
            </a:extLst>
          </p:cNvPr>
          <p:cNvPicPr preferRelativeResize="0"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30" y="3649170"/>
            <a:ext cx="842400" cy="1069200"/>
          </a:xfrm>
          <a:prstGeom prst="rect">
            <a:avLst/>
          </a:prstGeom>
        </p:spPr>
      </p:pic>
      <p:pic>
        <p:nvPicPr>
          <p:cNvPr id="7" name="그림 6" descr="인간의 얼굴, 인물사진, 사람, 이마이(가) 표시된 사진&#10;&#10;자동 생성된 설명">
            <a:extLst>
              <a:ext uri="{FF2B5EF4-FFF2-40B4-BE49-F238E27FC236}">
                <a16:creationId xmlns:a16="http://schemas.microsoft.com/office/drawing/2014/main" id="{91B1B1EA-F3DE-8FC3-B084-33CAF7A22150}"/>
              </a:ext>
            </a:extLst>
          </p:cNvPr>
          <p:cNvPicPr preferRelativeResize="0">
            <a:picLocks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457" y="1523283"/>
            <a:ext cx="842400" cy="1069200"/>
          </a:xfrm>
          <a:prstGeom prst="rect">
            <a:avLst/>
          </a:prstGeom>
        </p:spPr>
      </p:pic>
      <p:pic>
        <p:nvPicPr>
          <p:cNvPr id="11" name="그림 10" descr="의류, 사람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69C4D98A-AE71-3EF9-7D41-9C2F5338DE6C}"/>
              </a:ext>
            </a:extLst>
          </p:cNvPr>
          <p:cNvPicPr preferRelativeResize="0"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778" y="1522713"/>
            <a:ext cx="842400" cy="10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4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동일 사용</a:t>
            </a:r>
            <a:r>
              <a:rPr lang="en-US" altLang="ko-KR" sz="1800">
                <a:latin typeface="a옛날사진관3" panose="02020600000000000000" pitchFamily="18" charset="-127"/>
                <a:ea typeface="a옛날사진관3" panose="02020600000000000000" pitchFamily="18" charset="-127"/>
              </a:rPr>
              <a:t>)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상호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운영성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문제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엄격한 가동 시간 요구사항이 존재하는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시스템은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182557" lvl="1" indent="0">
              <a:buNone/>
            </a:pP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  보안 취약점 점검 및 조치가 늦음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이러한 문제를 악용하여 산업 전반에 걸쳐 산업용 장비에 대한 공격이 증가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6" name="그림 5" descr="텍스트, 의류, 스크린샷, 헬멧이(가) 표시된 사진&#10;&#10;자동 생성된 설명">
            <a:extLst>
              <a:ext uri="{FF2B5EF4-FFF2-40B4-BE49-F238E27FC236}">
                <a16:creationId xmlns:a16="http://schemas.microsoft.com/office/drawing/2014/main" id="{8E342220-450A-5696-D4A0-82FFF42544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0" r="2014" b="1388"/>
          <a:stretch/>
        </p:blipFill>
        <p:spPr>
          <a:xfrm>
            <a:off x="2086893" y="2590691"/>
            <a:ext cx="4970214" cy="3649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C0E14F-8D3F-B838-7F76-66D6D82B4851}"/>
              </a:ext>
            </a:extLst>
          </p:cNvPr>
          <p:cNvSpPr txBox="1"/>
          <p:nvPr/>
        </p:nvSpPr>
        <p:spPr>
          <a:xfrm>
            <a:off x="1367319" y="6231056"/>
            <a:ext cx="74511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Lucian Constantin, </a:t>
            </a:r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산업제어시스템이 위험하다⋯“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1/3 </a:t>
            </a:r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이상 취약점 패치 안돼”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en-US" altLang="ko-KR" sz="12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Itworld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2023.01.25, https://www.itworld.co.kr/news/274153</a:t>
            </a:r>
          </a:p>
        </p:txBody>
      </p:sp>
    </p:spTree>
    <p:extLst>
      <p:ext uri="{BB962C8B-B14F-4D97-AF65-F5344CB8AC3E}">
        <p14:creationId xmlns:p14="http://schemas.microsoft.com/office/powerpoint/2010/main" val="412555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ETRI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다른 연구 주제에서도 이러한 제어 시스템에 대한 취약점 점검을 진행하고 있음을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03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대부분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L2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단계로 윈도우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리눅스 서버를 대상으로 취약점 점검 진행하니 이번에도 동일한 대상을 소형화 하여 진행하고자 한다는 것을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B7B3F6-27FF-E597-7B34-91AE40FCC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74" y="2619067"/>
            <a:ext cx="8455001" cy="386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6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디자인의 특성을 고려하여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이제까지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고려하여 동일한 대상으로 진행 하되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좀더 소형화 하여 빠르고 가볍게 쓸 수 있도록 점검 자동화 프로그램을 설계 및 개발 진행 한다고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629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3A122632-9238-6DF7-8B80-73BAE40FEB60}"/>
              </a:ext>
            </a:extLst>
          </p:cNvPr>
          <p:cNvSpPr txBox="1">
            <a:spLocks/>
          </p:cNvSpPr>
          <p:nvPr/>
        </p:nvSpPr>
        <p:spPr>
          <a:xfrm>
            <a:off x="3165055" y="2667336"/>
            <a:ext cx="5400600" cy="59406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000" b="1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취약점 점검 자동화 시스템 구현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4048BE4-3CB4-F427-D630-A3591F062FE1}"/>
              </a:ext>
            </a:extLst>
          </p:cNvPr>
          <p:cNvGrpSpPr/>
          <p:nvPr/>
        </p:nvGrpSpPr>
        <p:grpSpPr>
          <a:xfrm>
            <a:off x="3027407" y="3474531"/>
            <a:ext cx="5483783" cy="1877398"/>
            <a:chOff x="4223792" y="3212976"/>
            <a:chExt cx="7717556" cy="1512168"/>
          </a:xfrm>
          <a:solidFill>
            <a:srgbClr val="BA8384"/>
          </a:solidFill>
        </p:grpSpPr>
        <p:sp>
          <p:nvSpPr>
            <p:cNvPr id="36" name="사각형: 둥근 모서리 3">
              <a:extLst>
                <a:ext uri="{FF2B5EF4-FFF2-40B4-BE49-F238E27FC236}">
                  <a16:creationId xmlns:a16="http://schemas.microsoft.com/office/drawing/2014/main" id="{40F2EEC4-CD16-2F2C-D019-1B182F10A30C}"/>
                </a:ext>
              </a:extLst>
            </p:cNvPr>
            <p:cNvSpPr/>
            <p:nvPr/>
          </p:nvSpPr>
          <p:spPr>
            <a:xfrm>
              <a:off x="4223792" y="3212976"/>
              <a:ext cx="7717556" cy="1512168"/>
            </a:xfrm>
            <a:prstGeom prst="roundRect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사진관3" pitchFamily="18" charset="-127"/>
                <a:ea typeface="a옛날사진관3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077D78E-A7F2-A760-5CC6-B15C9C5E773B}"/>
                </a:ext>
              </a:extLst>
            </p:cNvPr>
            <p:cNvSpPr txBox="1"/>
            <p:nvPr/>
          </p:nvSpPr>
          <p:spPr>
            <a:xfrm>
              <a:off x="4359420" y="3395790"/>
              <a:ext cx="7547065" cy="9580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프로젝트의 수행을 통하여 </a:t>
              </a:r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Windows </a:t>
              </a: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운영체제를 사용하는 산업제어 시스템 보안 취약점 점검 프로그램 구현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규제지침 중 자동화가 가능한 점검 항목을 선별하여 점검 프로그램 구현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산업제어 시스템 보안 수준 향상을 통한 안정적 서비스를 제공할 수 있는 기반을 마련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F34AB7E-7A6F-8609-DBC9-FEDCD58BD5E8}"/>
              </a:ext>
            </a:extLst>
          </p:cNvPr>
          <p:cNvGrpSpPr/>
          <p:nvPr/>
        </p:nvGrpSpPr>
        <p:grpSpPr>
          <a:xfrm>
            <a:off x="407341" y="3084761"/>
            <a:ext cx="2538282" cy="2422905"/>
            <a:chOff x="479376" y="2204864"/>
            <a:chExt cx="3384376" cy="323054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68E6BB60-7417-3EB0-A0F2-850E3E74E033}"/>
                </a:ext>
              </a:extLst>
            </p:cNvPr>
            <p:cNvGrpSpPr/>
            <p:nvPr/>
          </p:nvGrpSpPr>
          <p:grpSpPr>
            <a:xfrm>
              <a:off x="479376" y="2204864"/>
              <a:ext cx="3384376" cy="3230540"/>
              <a:chOff x="1019436" y="1844824"/>
              <a:chExt cx="4500500" cy="439248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5FE36A6D-F0DB-53CF-0209-45934E576392}"/>
                  </a:ext>
                </a:extLst>
              </p:cNvPr>
              <p:cNvSpPr/>
              <p:nvPr/>
            </p:nvSpPr>
            <p:spPr>
              <a:xfrm>
                <a:off x="1019436" y="1916832"/>
                <a:ext cx="2772308" cy="2772308"/>
              </a:xfrm>
              <a:prstGeom prst="ellipse">
                <a:avLst/>
              </a:prstGeom>
              <a:solidFill>
                <a:srgbClr val="7E0000">
                  <a:alpha val="54902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6E18686C-1CDF-CBD1-6E75-3C3B11941C72}"/>
                  </a:ext>
                </a:extLst>
              </p:cNvPr>
              <p:cNvSpPr/>
              <p:nvPr/>
            </p:nvSpPr>
            <p:spPr>
              <a:xfrm>
                <a:off x="2927648" y="1844824"/>
                <a:ext cx="2592288" cy="2592288"/>
              </a:xfrm>
              <a:prstGeom prst="ellipse">
                <a:avLst/>
              </a:prstGeom>
              <a:solidFill>
                <a:srgbClr val="AC0000">
                  <a:alpha val="54118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8EA78FF7-71E5-ADB3-A9D4-0AFC67B5FA76}"/>
                  </a:ext>
                </a:extLst>
              </p:cNvPr>
              <p:cNvSpPr/>
              <p:nvPr/>
            </p:nvSpPr>
            <p:spPr>
              <a:xfrm>
                <a:off x="2063552" y="3429000"/>
                <a:ext cx="2808312" cy="2808312"/>
              </a:xfrm>
              <a:prstGeom prst="ellipse">
                <a:avLst/>
              </a:prstGeom>
              <a:solidFill>
                <a:srgbClr val="A80000">
                  <a:alpha val="30980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542B884-E66E-AA7E-86BE-1529AABA1C79}"/>
                  </a:ext>
                </a:extLst>
              </p:cNvPr>
              <p:cNvSpPr txBox="1"/>
              <p:nvPr/>
            </p:nvSpPr>
            <p:spPr>
              <a:xfrm>
                <a:off x="1703512" y="3244335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3EEB773-09FD-C0D8-EEA6-686185753BB3}"/>
                  </a:ext>
                </a:extLst>
              </p:cNvPr>
              <p:cNvSpPr txBox="1"/>
              <p:nvPr/>
            </p:nvSpPr>
            <p:spPr>
              <a:xfrm>
                <a:off x="4079776" y="2924943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2D81B3-A101-430F-9504-32579A6062B0}"/>
                  </a:ext>
                </a:extLst>
              </p:cNvPr>
              <p:cNvSpPr txBox="1"/>
              <p:nvPr/>
            </p:nvSpPr>
            <p:spPr>
              <a:xfrm>
                <a:off x="2927647" y="4797152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7BA8E4-212A-EDC0-F4E4-26E0485E77A2}"/>
                </a:ext>
              </a:extLst>
            </p:cNvPr>
            <p:cNvSpPr txBox="1"/>
            <p:nvPr/>
          </p:nvSpPr>
          <p:spPr>
            <a:xfrm>
              <a:off x="935179" y="3053793"/>
              <a:ext cx="930169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규제지침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8BCA6E6-609E-BB9A-B2A8-922F6B64AEE3}"/>
                </a:ext>
              </a:extLst>
            </p:cNvPr>
            <p:cNvSpPr txBox="1"/>
            <p:nvPr/>
          </p:nvSpPr>
          <p:spPr>
            <a:xfrm>
              <a:off x="2595971" y="2958376"/>
              <a:ext cx="102848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/>
                </a:rPr>
                <a:t>점검 모듈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912A055-0EB6-8686-AC89-0E86D2CB29EF}"/>
                </a:ext>
              </a:extLst>
            </p:cNvPr>
            <p:cNvSpPr txBox="1"/>
            <p:nvPr/>
          </p:nvSpPr>
          <p:spPr>
            <a:xfrm>
              <a:off x="1802749" y="4336135"/>
              <a:ext cx="11011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인터페이스</a:t>
              </a: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4A54C3-D18F-A2D2-DBDC-86674951B07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 내용은 수정 예정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)</a:t>
            </a: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하나의 프로그램을 여러 명과 협업하여 작성 한다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규제 지침 문서를 특정 스크립트로 정형화 할 수 있고 일반화 할 수 있음을 제시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96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EF83F29-BBD9-9EC1-58BE-6E8DDA9C439D}"/>
              </a:ext>
            </a:extLst>
          </p:cNvPr>
          <p:cNvGrpSpPr/>
          <p:nvPr/>
        </p:nvGrpSpPr>
        <p:grpSpPr>
          <a:xfrm>
            <a:off x="328915" y="1897873"/>
            <a:ext cx="8486170" cy="378042"/>
            <a:chOff x="581476" y="1040037"/>
            <a:chExt cx="11314894" cy="504056"/>
          </a:xfrm>
        </p:grpSpPr>
        <p:sp>
          <p:nvSpPr>
            <p:cNvPr id="65" name="갈매기형 수장 5">
              <a:extLst>
                <a:ext uri="{FF2B5EF4-FFF2-40B4-BE49-F238E27FC236}">
                  <a16:creationId xmlns:a16="http://schemas.microsoft.com/office/drawing/2014/main" id="{FE28A5F3-5BDE-D52E-6C11-C696B3889272}"/>
                </a:ext>
              </a:extLst>
            </p:cNvPr>
            <p:cNvSpPr/>
            <p:nvPr/>
          </p:nvSpPr>
          <p:spPr>
            <a:xfrm>
              <a:off x="4438924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점검 자동화 프로그램 구현</a:t>
              </a:r>
            </a:p>
          </p:txBody>
        </p:sp>
        <p:sp>
          <p:nvSpPr>
            <p:cNvPr id="66" name="갈매기형 수장 6">
              <a:extLst>
                <a:ext uri="{FF2B5EF4-FFF2-40B4-BE49-F238E27FC236}">
                  <a16:creationId xmlns:a16="http://schemas.microsoft.com/office/drawing/2014/main" id="{7DD1A4D0-AAA5-380D-01EE-6B37673017E2}"/>
                </a:ext>
              </a:extLst>
            </p:cNvPr>
            <p:cNvSpPr/>
            <p:nvPr/>
          </p:nvSpPr>
          <p:spPr>
            <a:xfrm>
              <a:off x="8296370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프로그램 테스트 및 마무리</a:t>
              </a:r>
            </a:p>
          </p:txBody>
        </p:sp>
        <p:sp>
          <p:nvSpPr>
            <p:cNvPr id="67" name="갈매기형 수장 7">
              <a:extLst>
                <a:ext uri="{FF2B5EF4-FFF2-40B4-BE49-F238E27FC236}">
                  <a16:creationId xmlns:a16="http://schemas.microsoft.com/office/drawing/2014/main" id="{DBFF2505-1289-397E-B8DB-D6BC60EC0D4E}"/>
                </a:ext>
              </a:extLst>
            </p:cNvPr>
            <p:cNvSpPr/>
            <p:nvPr/>
          </p:nvSpPr>
          <p:spPr>
            <a:xfrm>
              <a:off x="581476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요구사항 확인 및 취약점 리스트화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748AACBD-EEE9-3DFC-FEB8-3E3CBE708F87}"/>
              </a:ext>
            </a:extLst>
          </p:cNvPr>
          <p:cNvGrpSpPr/>
          <p:nvPr/>
        </p:nvGrpSpPr>
        <p:grpSpPr>
          <a:xfrm>
            <a:off x="6301193" y="3029911"/>
            <a:ext cx="2480795" cy="2393284"/>
            <a:chOff x="8481355" y="2321145"/>
            <a:chExt cx="3307726" cy="3191045"/>
          </a:xfrm>
          <a:solidFill>
            <a:srgbClr val="BA8384"/>
          </a:solidFill>
        </p:grpSpPr>
        <p:sp>
          <p:nvSpPr>
            <p:cNvPr id="90" name="모서리가 둥근 직사각형 30">
              <a:extLst>
                <a:ext uri="{FF2B5EF4-FFF2-40B4-BE49-F238E27FC236}">
                  <a16:creationId xmlns:a16="http://schemas.microsoft.com/office/drawing/2014/main" id="{2EE75D44-2A6B-F6C5-5499-237A21D1E25A}"/>
                </a:ext>
              </a:extLst>
            </p:cNvPr>
            <p:cNvSpPr/>
            <p:nvPr/>
          </p:nvSpPr>
          <p:spPr>
            <a:xfrm>
              <a:off x="8481355" y="2321145"/>
              <a:ext cx="3307726" cy="3191045"/>
            </a:xfrm>
            <a:prstGeom prst="roundRect">
              <a:avLst>
                <a:gd name="adj" fmla="val 7018"/>
              </a:avLst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41C64C37-2782-D26F-7F63-F03743991A54}"/>
                </a:ext>
              </a:extLst>
            </p:cNvPr>
            <p:cNvGrpSpPr/>
            <p:nvPr/>
          </p:nvGrpSpPr>
          <p:grpSpPr>
            <a:xfrm>
              <a:off x="8712402" y="2550858"/>
              <a:ext cx="2849008" cy="2689103"/>
              <a:chOff x="8747399" y="2246669"/>
              <a:chExt cx="2849008" cy="2689103"/>
            </a:xfrm>
            <a:grpFill/>
          </p:grpSpPr>
          <p:sp>
            <p:nvSpPr>
              <p:cNvPr id="92" name="모서리가 둥근 직사각형 32">
                <a:extLst>
                  <a:ext uri="{FF2B5EF4-FFF2-40B4-BE49-F238E27FC236}">
                    <a16:creationId xmlns:a16="http://schemas.microsoft.com/office/drawing/2014/main" id="{48817081-762C-800C-8C6A-9B0EC717A5CE}"/>
                  </a:ext>
                </a:extLst>
              </p:cNvPr>
              <p:cNvSpPr/>
              <p:nvPr/>
            </p:nvSpPr>
            <p:spPr>
              <a:xfrm>
                <a:off x="8747407" y="2246669"/>
                <a:ext cx="2848995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동작 테스트</a:t>
                </a:r>
              </a:p>
            </p:txBody>
          </p:sp>
          <p:sp>
            <p:nvSpPr>
              <p:cNvPr id="93" name="모서리가 둥근 직사각형 33">
                <a:extLst>
                  <a:ext uri="{FF2B5EF4-FFF2-40B4-BE49-F238E27FC236}">
                    <a16:creationId xmlns:a16="http://schemas.microsoft.com/office/drawing/2014/main" id="{C2D8837D-3B35-F7D8-C439-2675AA6E852F}"/>
                  </a:ext>
                </a:extLst>
              </p:cNvPr>
              <p:cNvSpPr/>
              <p:nvPr/>
            </p:nvSpPr>
            <p:spPr>
              <a:xfrm>
                <a:off x="8747399" y="4456972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최종 보고서 작성</a:t>
                </a:r>
              </a:p>
            </p:txBody>
          </p:sp>
          <p:sp>
            <p:nvSpPr>
              <p:cNvPr id="94" name="모서리가 둥근 직사각형 34">
                <a:extLst>
                  <a:ext uri="{FF2B5EF4-FFF2-40B4-BE49-F238E27FC236}">
                    <a16:creationId xmlns:a16="http://schemas.microsoft.com/office/drawing/2014/main" id="{64A901F9-F1A0-DF34-A20C-223ACA7A8EDA}"/>
                  </a:ext>
                </a:extLst>
              </p:cNvPr>
              <p:cNvSpPr/>
              <p:nvPr/>
            </p:nvSpPr>
            <p:spPr>
              <a:xfrm>
                <a:off x="8747407" y="2983436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코드 </a:t>
                </a:r>
                <a:r>
                  <a:rPr lang="ko-KR" altLang="en-US" sz="1125" dirty="0" err="1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리팩토링</a:t>
                </a:r>
                <a:endPara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sp>
            <p:nvSpPr>
              <p:cNvPr id="95" name="모서리가 둥근 직사각형 35">
                <a:extLst>
                  <a:ext uri="{FF2B5EF4-FFF2-40B4-BE49-F238E27FC236}">
                    <a16:creationId xmlns:a16="http://schemas.microsoft.com/office/drawing/2014/main" id="{D6B6FBAC-DEB0-B5CD-D1FA-9F1A5B699D65}"/>
                  </a:ext>
                </a:extLst>
              </p:cNvPr>
              <p:cNvSpPr/>
              <p:nvPr/>
            </p:nvSpPr>
            <p:spPr>
              <a:xfrm>
                <a:off x="8747399" y="3720204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사용 매뉴얼 작성</a:t>
                </a:r>
              </a:p>
            </p:txBody>
          </p:sp>
        </p:grpSp>
      </p:grpSp>
      <p:sp>
        <p:nvSpPr>
          <p:cNvPr id="97" name="Freeform 157">
            <a:extLst>
              <a:ext uri="{FF2B5EF4-FFF2-40B4-BE49-F238E27FC236}">
                <a16:creationId xmlns:a16="http://schemas.microsoft.com/office/drawing/2014/main" id="{51ECD139-3052-35C3-E007-3FEB0BA180F6}"/>
              </a:ext>
            </a:extLst>
          </p:cNvPr>
          <p:cNvSpPr>
            <a:spLocks/>
          </p:cNvSpPr>
          <p:nvPr/>
        </p:nvSpPr>
        <p:spPr bwMode="auto">
          <a:xfrm rot="5400000">
            <a:off x="1434955" y="3979986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98" name="Freeform 157">
            <a:extLst>
              <a:ext uri="{FF2B5EF4-FFF2-40B4-BE49-F238E27FC236}">
                <a16:creationId xmlns:a16="http://schemas.microsoft.com/office/drawing/2014/main" id="{465E14B9-A116-CC08-3026-BE8F64E23737}"/>
              </a:ext>
            </a:extLst>
          </p:cNvPr>
          <p:cNvSpPr>
            <a:spLocks/>
          </p:cNvSpPr>
          <p:nvPr/>
        </p:nvSpPr>
        <p:spPr bwMode="auto">
          <a:xfrm rot="5400000">
            <a:off x="4396869" y="3968584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31AD33A-750C-8738-0E96-4AD98B29F622}"/>
              </a:ext>
            </a:extLst>
          </p:cNvPr>
          <p:cNvGrpSpPr/>
          <p:nvPr/>
        </p:nvGrpSpPr>
        <p:grpSpPr>
          <a:xfrm>
            <a:off x="3339280" y="2678985"/>
            <a:ext cx="2404165" cy="2869771"/>
            <a:chOff x="3338236" y="2585603"/>
            <a:chExt cx="2404165" cy="286977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6E9DAD3-09D7-7CC6-71F9-CA43AB10D450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78" name="모서리가 둥근 직사각형 18">
                <a:extLst>
                  <a:ext uri="{FF2B5EF4-FFF2-40B4-BE49-F238E27FC236}">
                    <a16:creationId xmlns:a16="http://schemas.microsoft.com/office/drawing/2014/main" id="{8472CC65-369A-0660-688D-C2CEDA64B2B3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D16B14CA-5E2E-653F-2938-FEA6FD8A0B21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80" name="모서리가 둥근 직사각형 20">
                  <a:extLst>
                    <a:ext uri="{FF2B5EF4-FFF2-40B4-BE49-F238E27FC236}">
                      <a16:creationId xmlns:a16="http://schemas.microsoft.com/office/drawing/2014/main" id="{C5317ACD-2463-C2DA-54D3-3919A4212F15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화면 설계</a:t>
                  </a:r>
                </a:p>
              </p:txBody>
            </p:sp>
            <p:sp>
              <p:nvSpPr>
                <p:cNvPr id="81" name="모서리가 둥근 직사각형 21">
                  <a:extLst>
                    <a:ext uri="{FF2B5EF4-FFF2-40B4-BE49-F238E27FC236}">
                      <a16:creationId xmlns:a16="http://schemas.microsoft.com/office/drawing/2014/main" id="{2040DE85-59FB-565C-A8D3-F52865E028A3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설계</a:t>
                  </a:r>
                </a:p>
              </p:txBody>
            </p:sp>
            <p:sp>
              <p:nvSpPr>
                <p:cNvPr id="82" name="모서리가 둥근 직사각형 22">
                  <a:extLst>
                    <a:ext uri="{FF2B5EF4-FFF2-40B4-BE49-F238E27FC236}">
                      <a16:creationId xmlns:a16="http://schemas.microsoft.com/office/drawing/2014/main" id="{3B6B1B7C-C199-75F8-B26E-E2761FE35672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UI, 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</a:t>
                  </a:r>
                </a:p>
              </p:txBody>
            </p:sp>
            <p:sp>
              <p:nvSpPr>
                <p:cNvPr id="83" name="모서리가 둥근 직사각형 23">
                  <a:extLst>
                    <a:ext uri="{FF2B5EF4-FFF2-40B4-BE49-F238E27FC236}">
                      <a16:creationId xmlns:a16="http://schemas.microsoft.com/office/drawing/2014/main" id="{45D85C22-B6CF-DE93-01E6-544F213D1472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 모듈 개발</a:t>
                  </a:r>
                </a:p>
              </p:txBody>
            </p:sp>
          </p:grpSp>
        </p:grpSp>
        <p:sp>
          <p:nvSpPr>
            <p:cNvPr id="3" name="모서리가 둥근 직사각형 22">
              <a:extLst>
                <a:ext uri="{FF2B5EF4-FFF2-40B4-BE49-F238E27FC236}">
                  <a16:creationId xmlns:a16="http://schemas.microsoft.com/office/drawing/2014/main" id="{463984C5-99D5-FF26-6543-303CAD5F7C49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r>
                <a:rPr lang="en-US" altLang="ko-KR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, UI </a:t>
              </a:r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연결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483D3F4-B2B1-8F98-C461-02F284C4D8B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수행 절차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44C9F5A-FBC9-80BC-C7E8-4CE89A2265B7}"/>
              </a:ext>
            </a:extLst>
          </p:cNvPr>
          <p:cNvGrpSpPr/>
          <p:nvPr/>
        </p:nvGrpSpPr>
        <p:grpSpPr>
          <a:xfrm>
            <a:off x="356941" y="2683699"/>
            <a:ext cx="2404165" cy="2869771"/>
            <a:chOff x="3338236" y="2585603"/>
            <a:chExt cx="2404165" cy="2869771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9C27D0ED-8896-B556-02BE-8C5312569B01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10" name="모서리가 둥근 직사각형 18">
                <a:extLst>
                  <a:ext uri="{FF2B5EF4-FFF2-40B4-BE49-F238E27FC236}">
                    <a16:creationId xmlns:a16="http://schemas.microsoft.com/office/drawing/2014/main" id="{24B8BAAF-905D-B371-3223-F7EB017C882B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6914386-4757-32AC-8183-E8F3510E0AD5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12" name="모서리가 둥근 직사각형 20">
                  <a:extLst>
                    <a:ext uri="{FF2B5EF4-FFF2-40B4-BE49-F238E27FC236}">
                      <a16:creationId xmlns:a16="http://schemas.microsoft.com/office/drawing/2014/main" id="{11634218-D913-B30D-D55D-620AC497C84A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 환경 설정</a:t>
                  </a:r>
                </a:p>
              </p:txBody>
            </p:sp>
            <p:sp>
              <p:nvSpPr>
                <p:cNvPr id="13" name="모서리가 둥근 직사각형 21">
                  <a:extLst>
                    <a:ext uri="{FF2B5EF4-FFF2-40B4-BE49-F238E27FC236}">
                      <a16:creationId xmlns:a16="http://schemas.microsoft.com/office/drawing/2014/main" id="{44B855BA-145A-4FFA-373E-9BDE68FE04B8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요구사항 목록화</a:t>
                  </a:r>
                </a:p>
              </p:txBody>
            </p:sp>
            <p:sp>
              <p:nvSpPr>
                <p:cNvPr id="14" name="모서리가 둥근 직사각형 22">
                  <a:extLst>
                    <a:ext uri="{FF2B5EF4-FFF2-40B4-BE49-F238E27FC236}">
                      <a16:creationId xmlns:a16="http://schemas.microsoft.com/office/drawing/2014/main" id="{B44AF3DF-37BE-C768-235D-0E78DAF4AA09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점검할 취약점 리스트화</a:t>
                  </a:r>
                </a:p>
              </p:txBody>
            </p:sp>
            <p:sp>
              <p:nvSpPr>
                <p:cNvPr id="15" name="모서리가 둥근 직사각형 23">
                  <a:extLst>
                    <a:ext uri="{FF2B5EF4-FFF2-40B4-BE49-F238E27FC236}">
                      <a16:creationId xmlns:a16="http://schemas.microsoft.com/office/drawing/2014/main" id="{1D9BA85C-1D1B-1BD5-A2B1-F9DBC6CCD32F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SW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상세 설계서 작성</a:t>
                  </a:r>
                </a:p>
              </p:txBody>
            </p:sp>
          </p:grpSp>
        </p:grpSp>
        <p:sp>
          <p:nvSpPr>
            <p:cNvPr id="9" name="모서리가 둥근 직사각형 22">
              <a:extLst>
                <a:ext uri="{FF2B5EF4-FFF2-40B4-BE49-F238E27FC236}">
                  <a16:creationId xmlns:a16="http://schemas.microsoft.com/office/drawing/2014/main" id="{E205A243-272E-4455-FB3E-3DF05E0ED80F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취약점 별 결과 판별 정의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09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14408</TotalTime>
  <Words>866</Words>
  <Application>Microsoft Office PowerPoint</Application>
  <PresentationFormat>화면 슬라이드 쇼(4:3)</PresentationFormat>
  <Paragraphs>211</Paragraphs>
  <Slides>21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4" baseType="lpstr">
      <vt:lpstr>Open Sans</vt:lpstr>
      <vt:lpstr>맑은 고딕</vt:lpstr>
      <vt:lpstr>Arial</vt:lpstr>
      <vt:lpstr>a옛날사진관3</vt:lpstr>
      <vt:lpstr>Wingdings</vt:lpstr>
      <vt:lpstr>Microsoft GothicNeo</vt:lpstr>
      <vt:lpstr>Calibri</vt:lpstr>
      <vt:lpstr>a옛날사진관4</vt:lpstr>
      <vt:lpstr>Verdana</vt:lpstr>
      <vt:lpstr>Calibri Light</vt:lpstr>
      <vt:lpstr>Brush Script MT</vt:lpstr>
      <vt:lpstr>.AppleSystemUIFont</vt:lpstr>
      <vt:lpstr>Office 테마</vt:lpstr>
      <vt:lpstr>제어망의 서버,PC 등 OS로 구동되는 IT 기기의 보안 취약점 점검을 자동화 할 수 있는 기술 개발</vt:lpstr>
      <vt:lpstr>PowerPoint 프레젠테이션</vt:lpstr>
      <vt:lpstr>팀 소개</vt:lpstr>
      <vt:lpstr>주제 소개</vt:lpstr>
      <vt:lpstr>주제 소개</vt:lpstr>
      <vt:lpstr>주제 소개</vt:lpstr>
      <vt:lpstr>주제 소개</vt:lpstr>
      <vt:lpstr>주제 소개</vt:lpstr>
      <vt:lpstr>수행 일정</vt:lpstr>
      <vt:lpstr>수행 일정</vt:lpstr>
      <vt:lpstr>수행 일정</vt:lpstr>
      <vt:lpstr>수행 내용</vt:lpstr>
      <vt:lpstr>수행 내용</vt:lpstr>
      <vt:lpstr>수행 내용</vt:lpstr>
      <vt:lpstr>수행 내용</vt:lpstr>
      <vt:lpstr>수행 내용</vt:lpstr>
      <vt:lpstr>수행 내용</vt:lpstr>
      <vt:lpstr>수행 내용</vt:lpstr>
      <vt:lpstr>수행 내용</vt:lpstr>
      <vt:lpstr>결론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오병윤[ 학부재학 / 인공지능사이버보안학과 ]</dc:creator>
  <cp:lastModifiedBy>오병윤[ 학부재학 / 인공지능사이버보안학과 ]</cp:lastModifiedBy>
  <cp:revision>1857</cp:revision>
  <cp:lastPrinted>2021-07-12T08:32:56Z</cp:lastPrinted>
  <dcterms:created xsi:type="dcterms:W3CDTF">2021-07-05T10:00:20Z</dcterms:created>
  <dcterms:modified xsi:type="dcterms:W3CDTF">2024-04-30T04:36:30Z</dcterms:modified>
</cp:coreProperties>
</file>

<file path=docProps/thumbnail.jpeg>
</file>